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33"/>
    <a:srgbClr val="BEF6FE"/>
    <a:srgbClr val="FFFFCC"/>
    <a:srgbClr val="CCECFF"/>
    <a:srgbClr val="CCFFCC"/>
    <a:srgbClr val="FFCCCC"/>
    <a:srgbClr val="CCB1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6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102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541F2-5D13-4662-B27D-1F12877DA0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1EF59B-4BFA-473F-87EB-862C20833A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DEABFD-91DD-4675-8BAA-F60E9E3E6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9B94-71FC-48CE-B800-696BFAD3E834}" type="datetimeFigureOut">
              <a:rPr lang="en-GB" smtClean="0"/>
              <a:t>20/02/2023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CDEFC-9DF3-4278-9F5F-031D643FA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3EB83-8A7E-41D8-9100-840444773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2BF4A-0D84-4CAC-9984-FF28EA5A8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0646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FE9DE-C01D-462B-9CD4-08805F66B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5C8BF9-F6E7-4969-8BFD-49AB66BAC3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867CEF-93F2-4479-8BE3-DA6DA240E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9B94-71FC-48CE-B800-696BFAD3E834}" type="datetimeFigureOut">
              <a:rPr lang="en-GB" smtClean="0"/>
              <a:t>20/02/2023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C99B7E-3A1E-458A-A0C2-7376051C0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089583-AA3D-45BE-92E0-C5819CACD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2BF4A-0D84-4CAC-9984-FF28EA5A8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707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E14C55-B731-4623-BBF0-E1F5CDC2DA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7E3E50-C52D-4F2C-BF19-A42ACBEFFF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CF518C-DF16-4798-AE90-0AC09175F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9B94-71FC-48CE-B800-696BFAD3E834}" type="datetimeFigureOut">
              <a:rPr lang="en-GB" smtClean="0"/>
              <a:t>20/02/2023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C2D40C-EDD8-4FC7-A484-850404933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F615D3-906B-4CAA-BEF8-6ECC705D2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2BF4A-0D84-4CAC-9984-FF28EA5A8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0550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D00AD-D7A3-462F-A570-34DADE2D3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16D8CC-166A-4212-8A18-2A181A1F62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605663-DCAC-40F9-AB3B-D130508AD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9B94-71FC-48CE-B800-696BFAD3E834}" type="datetimeFigureOut">
              <a:rPr lang="en-GB" smtClean="0"/>
              <a:t>20/02/2023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1A4214-FD5A-47F0-972F-EC04EC320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8EDD91-A285-45DA-A22F-ECBA1A053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2BF4A-0D84-4CAC-9984-FF28EA5A8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8807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FEB0C-1FAE-4FD8-8FA9-988D3A050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EA2C9E-E44E-4C5B-A34A-C383C46A76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BECE52-C7D5-4C7A-ABF2-21C2528E9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9B94-71FC-48CE-B800-696BFAD3E834}" type="datetimeFigureOut">
              <a:rPr lang="en-GB" smtClean="0"/>
              <a:t>20/02/2023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1B171B-EA72-4A12-B328-D92714EA5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AC3166-5257-4C97-91FA-DC2D1AFE8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2BF4A-0D84-4CAC-9984-FF28EA5A8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7964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F11DF-F00C-4632-AA4C-E349F8029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2663DE-356D-4E40-AE0F-52F3778C8D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217505-52CE-423C-A6F9-1686C574F3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8AB749-2E7C-49BF-9CDE-FFA82E172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9B94-71FC-48CE-B800-696BFAD3E834}" type="datetimeFigureOut">
              <a:rPr lang="en-GB" smtClean="0"/>
              <a:t>20/02/2023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91967B-9D07-4447-B93F-D37AD5BED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BF2107-0327-4ACD-8BE2-12D93B9F5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2BF4A-0D84-4CAC-9984-FF28EA5A8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DB8FD-43D9-48A3-BC11-AD11829A0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AC1FC4-B99D-4CA8-AE44-AE437971D7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44AAE3-AFD5-4F22-A539-FF7C27B539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B16791-F11A-4ADE-8939-A9EE64F1EA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E2E35A-3B69-4186-ADC4-F7745C3EB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A3BBAC-6C4C-40B2-99BF-EF3D5E541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9B94-71FC-48CE-B800-696BFAD3E834}" type="datetimeFigureOut">
              <a:rPr lang="en-GB" smtClean="0"/>
              <a:t>20/02/2023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954A13-D57A-45EE-9A14-D3E8DAB18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069296-F6E9-446A-AED0-DA29CCFBD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2BF4A-0D84-4CAC-9984-FF28EA5A8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0236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0E3AB-4808-4821-A8D2-973F3EFAB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CDA9CA-B6EC-4AE7-A0FE-C4C253FA6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9B94-71FC-48CE-B800-696BFAD3E834}" type="datetimeFigureOut">
              <a:rPr lang="en-GB" smtClean="0"/>
              <a:t>20/02/2023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A7FD47-E6C0-4811-A15F-5207D7F3D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A6DDE3-0BA7-4342-B9A4-21491D6EA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2BF4A-0D84-4CAC-9984-FF28EA5A8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129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11A3E1-6013-4E35-AFF3-E7F1FA031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9B94-71FC-48CE-B800-696BFAD3E834}" type="datetimeFigureOut">
              <a:rPr lang="en-GB" smtClean="0"/>
              <a:t>20/02/2023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DB3413-A7A8-48C3-A1D9-D8387631A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7B74E1-ACA8-41DF-9383-C09993874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2BF4A-0D84-4CAC-9984-FF28EA5A8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884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CBEFB-94AA-4C01-9333-A4AB72A57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BBBFA-5653-49AB-9824-DD6324C77E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1FEED8-A37E-4ADF-9BE0-BB3E9F885E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067302-DD54-43CB-89A5-125BFA0BC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9B94-71FC-48CE-B800-696BFAD3E834}" type="datetimeFigureOut">
              <a:rPr lang="en-GB" smtClean="0"/>
              <a:t>20/02/2023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8D2E21-910B-4F5A-8A4E-F6B9075F8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355FF1-5A9B-4AD3-826F-789D5ADBF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2BF4A-0D84-4CAC-9984-FF28EA5A8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627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9BE81-6637-41DE-8142-74BA76FA0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FAB73D-7721-42D7-8111-996604BE2A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4FE27D-6133-4580-8CD4-7642238823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66C8E4-5DC5-4066-839B-35EA0D296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9B94-71FC-48CE-B800-696BFAD3E834}" type="datetimeFigureOut">
              <a:rPr lang="en-GB" smtClean="0"/>
              <a:t>20/02/2023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E78A1B-F305-4A31-BD1D-15A8AAFEB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20B290-CC3F-4815-954D-7C18CC6E3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2BF4A-0D84-4CAC-9984-FF28EA5A8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362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85CE14-A3ED-4890-B4BB-BCC7D5E27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405F2E-1EE7-4FCC-B6C5-938FCB3EB2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4B21AF-89B1-44AD-B70B-B0946F0E81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19B94-71FC-48CE-B800-696BFAD3E834}" type="datetimeFigureOut">
              <a:rPr lang="en-GB" smtClean="0"/>
              <a:t>20/02/2023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F9F9AE-5284-44BA-834D-DC2F261272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E4C3E2-A178-4447-B13C-B5CD33B1E2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2BF4A-0D84-4CAC-9984-FF28EA5A8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347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030A8B8-5D96-4E38-ADF0-48130450EE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7542" y="1247709"/>
            <a:ext cx="2615153" cy="592275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GB" sz="1600" b="1" dirty="0"/>
              <a:t>Year 6 Spring 2 Curriculum Topic Overview</a:t>
            </a:r>
          </a:p>
          <a:p>
            <a:pPr>
              <a:lnSpc>
                <a:spcPct val="120000"/>
              </a:lnSpc>
            </a:pPr>
            <a:r>
              <a:rPr lang="en-GB" sz="1600" b="1" dirty="0">
                <a:latin typeface="Twinkl Cursive Unlooped Thin" panose="02000000000000000000" pitchFamily="2" charset="0"/>
              </a:rPr>
              <a:t>Revolution (The Victorians)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5709980-B528-498C-840B-C69600479560}"/>
              </a:ext>
            </a:extLst>
          </p:cNvPr>
          <p:cNvSpPr txBox="1"/>
          <p:nvPr/>
        </p:nvSpPr>
        <p:spPr>
          <a:xfrm>
            <a:off x="141668" y="182398"/>
            <a:ext cx="5072644" cy="373948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u="sng" dirty="0"/>
              <a:t>English</a:t>
            </a:r>
          </a:p>
          <a:p>
            <a:r>
              <a:rPr lang="en-GB" sz="1400" b="1" u="sng" dirty="0"/>
              <a:t>Key Text: </a:t>
            </a:r>
            <a:r>
              <a:rPr lang="en-GB" sz="1400" b="1" u="sng" dirty="0" smtClean="0"/>
              <a:t>The Highwayman</a:t>
            </a:r>
            <a:r>
              <a:rPr lang="en-GB" sz="1400" b="1" u="sng" dirty="0" smtClean="0"/>
              <a:t> </a:t>
            </a:r>
            <a:endParaRPr lang="en-GB" sz="1400" b="1" u="sng" dirty="0"/>
          </a:p>
          <a:p>
            <a:r>
              <a:rPr lang="en-GB" sz="1100" u="sng" dirty="0">
                <a:latin typeface="+mj-lt"/>
              </a:rPr>
              <a:t>Writing Outcomes: </a:t>
            </a:r>
            <a:r>
              <a:rPr lang="en-GB" sz="1100" dirty="0">
                <a:latin typeface="+mj-lt"/>
              </a:rPr>
              <a:t>Narrative (fiction) &amp; </a:t>
            </a:r>
            <a:r>
              <a:rPr lang="en-GB" sz="1100" dirty="0" smtClean="0">
                <a:latin typeface="+mj-lt"/>
              </a:rPr>
              <a:t>Balanced Argument</a:t>
            </a:r>
            <a:r>
              <a:rPr lang="en-GB" sz="1100" dirty="0" smtClean="0">
                <a:latin typeface="+mj-lt"/>
              </a:rPr>
              <a:t> </a:t>
            </a:r>
            <a:r>
              <a:rPr lang="en-GB" sz="1100" dirty="0">
                <a:latin typeface="+mj-lt"/>
              </a:rPr>
              <a:t>(</a:t>
            </a:r>
            <a:r>
              <a:rPr lang="en-GB" sz="1100" dirty="0" smtClean="0">
                <a:latin typeface="+mj-lt"/>
              </a:rPr>
              <a:t>Non-Fiction)</a:t>
            </a:r>
            <a:endParaRPr lang="en-GB" sz="1100" dirty="0">
              <a:latin typeface="+mj-lt"/>
            </a:endParaRPr>
          </a:p>
          <a:p>
            <a:r>
              <a:rPr lang="en-GB" sz="1100" i="1" dirty="0">
                <a:latin typeface="+mj-lt"/>
              </a:rPr>
              <a:t>Pupils will  be taught to: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+mj-lt"/>
              </a:rPr>
              <a:t>describe settings, characters and atmosphere and integrate dialogue to convey character and advance the action.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+mj-lt"/>
              </a:rPr>
              <a:t>Use a wide range of devices to build cohesion within and across paragraphs.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+mj-lt"/>
              </a:rPr>
              <a:t>Use the full range of punctuation including brackets, dashes or commas to indicate parenthesis.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+mj-lt"/>
              </a:rPr>
              <a:t>Assess the effectiveness of their own and others’ writing through proposing changes to vocabulary, grammar and punctuation to enhance effects.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100" dirty="0">
              <a:latin typeface="+mj-lt"/>
            </a:endParaRPr>
          </a:p>
          <a:p>
            <a:r>
              <a:rPr lang="en-GB" sz="1100" u="sng" dirty="0">
                <a:latin typeface="+mj-lt"/>
              </a:rPr>
              <a:t>Reading Outcomes:</a:t>
            </a:r>
          </a:p>
          <a:p>
            <a:r>
              <a:rPr lang="en-GB" sz="1100" i="1" dirty="0">
                <a:latin typeface="+mj-lt"/>
              </a:rPr>
              <a:t>Pupils will  be taught to: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+mj-lt"/>
              </a:rPr>
              <a:t>Ask questions to improve their understanding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+mj-lt"/>
              </a:rPr>
              <a:t>Draw inferences such as inferring characters’ feelings, thoughts and motives from their actions, and justifying inferences with evidence.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+mj-lt"/>
              </a:rPr>
              <a:t> Predict what might happen from details stated and implied.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+mj-lt"/>
              </a:rPr>
              <a:t> Summarise the main ideas drawn from more than one paragraph.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+mj-lt"/>
              </a:rPr>
              <a:t>Distinguish between statements of fact and opinion.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+mj-lt"/>
              </a:rPr>
              <a:t>Retrieve, record and present information from non-fiction.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6C34F6-E309-43DE-90D3-71748CD0D6A8}"/>
              </a:ext>
            </a:extLst>
          </p:cNvPr>
          <p:cNvSpPr txBox="1"/>
          <p:nvPr/>
        </p:nvSpPr>
        <p:spPr>
          <a:xfrm>
            <a:off x="7879016" y="357736"/>
            <a:ext cx="3920261" cy="32316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u="sng" dirty="0"/>
              <a:t>Maths</a:t>
            </a:r>
          </a:p>
          <a:p>
            <a:r>
              <a:rPr lang="en-GB" sz="1400" b="1" u="sng" dirty="0"/>
              <a:t>Percentages, </a:t>
            </a:r>
            <a:r>
              <a:rPr lang="en-GB" sz="1400" b="1" u="sng" dirty="0" smtClean="0"/>
              <a:t>Algebra, Decimals </a:t>
            </a:r>
            <a:r>
              <a:rPr lang="en-GB" sz="1400" b="1" u="sng" dirty="0" smtClean="0"/>
              <a:t>&amp; FDP</a:t>
            </a:r>
          </a:p>
          <a:p>
            <a:r>
              <a:rPr lang="en-GB" sz="1100" i="1" dirty="0" smtClean="0">
                <a:latin typeface="+mj-lt"/>
              </a:rPr>
              <a:t>Pupils </a:t>
            </a:r>
            <a:r>
              <a:rPr lang="en-GB" sz="1100" i="1" dirty="0">
                <a:latin typeface="+mj-lt"/>
              </a:rPr>
              <a:t>will  be taught to</a:t>
            </a:r>
            <a:r>
              <a:rPr lang="en-GB" sz="1100" i="1" dirty="0" smtClean="0">
                <a:latin typeface="+mj-lt"/>
              </a:rPr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/>
              <a:t> </a:t>
            </a:r>
            <a:r>
              <a:rPr lang="en-GB" sz="1100" dirty="0"/>
              <a:t>substitute into formulae to work out </a:t>
            </a:r>
            <a:r>
              <a:rPr lang="en-GB" sz="1100" dirty="0" smtClean="0"/>
              <a:t>values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form equations from diagrams and word descriptions</a:t>
            </a:r>
            <a:r>
              <a:rPr lang="en-GB" sz="1100" dirty="0" smtClean="0"/>
              <a:t>.</a:t>
            </a:r>
            <a:endParaRPr lang="en-GB" sz="1100" i="1" dirty="0">
              <a:latin typeface="+mj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/>
              <a:t>Solve 1 and 2 step equations.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/>
              <a:t>Explore and solve </a:t>
            </a:r>
            <a:r>
              <a:rPr lang="en-GB" sz="1100" dirty="0"/>
              <a:t>equations with two unknown </a:t>
            </a:r>
            <a:r>
              <a:rPr lang="en-GB" sz="1100" dirty="0" smtClean="0"/>
              <a:t>values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/>
              <a:t>Round decimals.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/>
              <a:t>Add and subtract decimals.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Multiply </a:t>
            </a:r>
            <a:r>
              <a:rPr lang="en-GB" sz="1100" dirty="0" smtClean="0"/>
              <a:t>and divide by </a:t>
            </a:r>
            <a:r>
              <a:rPr lang="en-GB" sz="1100" dirty="0"/>
              <a:t>10, 100 and </a:t>
            </a:r>
            <a:r>
              <a:rPr lang="en-GB" sz="1100" dirty="0" smtClean="0"/>
              <a:t>1,000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/>
              <a:t>Multiply and divide decimals by integers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/>
              <a:t>Find decimal and fraction equivalents.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/>
              <a:t>Convert between fractions and percentages.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/>
              <a:t>Order fractions, decimals and percentages.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/>
              <a:t>Find percentages of an amount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/>
              <a:t>Solve problems involving fractions, decimals and percentages. </a:t>
            </a:r>
            <a:endParaRPr lang="en-GB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100" dirty="0" smtClean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1427AF2-A936-43BF-9FC8-2CFFE5E48C17}"/>
              </a:ext>
            </a:extLst>
          </p:cNvPr>
          <p:cNvSpPr txBox="1"/>
          <p:nvPr/>
        </p:nvSpPr>
        <p:spPr>
          <a:xfrm>
            <a:off x="156076" y="4578015"/>
            <a:ext cx="2680859" cy="707886"/>
          </a:xfrm>
          <a:prstGeom prst="rect">
            <a:avLst/>
          </a:prstGeom>
          <a:solidFill>
            <a:srgbClr val="FFCCCC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/>
              <a:t>ART &amp; DT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+mj-lt"/>
              </a:rPr>
              <a:t>Creating design samplers (sewing)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+mj-lt"/>
              </a:rPr>
              <a:t>Victorian gothic art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537D9CF-4B53-40A2-B823-8787E3DC4BA1}"/>
              </a:ext>
            </a:extLst>
          </p:cNvPr>
          <p:cNvSpPr txBox="1"/>
          <p:nvPr/>
        </p:nvSpPr>
        <p:spPr>
          <a:xfrm>
            <a:off x="2986915" y="4166564"/>
            <a:ext cx="1825681" cy="263149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/>
              <a:t>History (The Victorians)</a:t>
            </a:r>
          </a:p>
          <a:p>
            <a:pPr algn="ctr"/>
            <a:r>
              <a:rPr lang="en-GB" sz="1200" b="1" u="sng" dirty="0"/>
              <a:t>History</a:t>
            </a:r>
            <a:r>
              <a:rPr lang="en-GB" sz="1200" b="1" dirty="0"/>
              <a:t>: </a:t>
            </a:r>
          </a:p>
          <a:p>
            <a:pPr algn="ctr"/>
            <a:r>
              <a:rPr lang="en-GB" sz="1100" i="1" dirty="0">
                <a:latin typeface="+mj-lt"/>
              </a:rPr>
              <a:t>Pupils will  be learning about:</a:t>
            </a:r>
            <a:endParaRPr lang="en-GB" sz="1100" b="1" dirty="0">
              <a:latin typeface="+mj-lt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100" dirty="0">
                <a:latin typeface="+mj-lt"/>
              </a:rPr>
              <a:t>The reign of Queen Victoria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100" dirty="0">
                <a:latin typeface="+mj-lt"/>
              </a:rPr>
              <a:t>Victorian inventions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100" dirty="0">
                <a:latin typeface="+mj-lt"/>
              </a:rPr>
              <a:t>Schools in the Victorian era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100" dirty="0">
                <a:latin typeface="+mj-lt"/>
              </a:rPr>
              <a:t>Life for working children in the Victorian era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100" dirty="0">
                <a:latin typeface="+mj-lt"/>
              </a:rPr>
              <a:t>The Railway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100" dirty="0">
                <a:latin typeface="+mj-lt"/>
              </a:rPr>
              <a:t>The industrial revolution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100" dirty="0">
                <a:latin typeface="+mj-lt"/>
              </a:rPr>
              <a:t>Victorian fashion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6E8379E-EE85-4FF6-94B7-CD5C24FC7ED7}"/>
              </a:ext>
            </a:extLst>
          </p:cNvPr>
          <p:cNvSpPr txBox="1"/>
          <p:nvPr/>
        </p:nvSpPr>
        <p:spPr>
          <a:xfrm>
            <a:off x="6483445" y="5378396"/>
            <a:ext cx="5539793" cy="13849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/>
              <a:t>Science</a:t>
            </a:r>
          </a:p>
          <a:p>
            <a:r>
              <a:rPr lang="en-GB" sz="1300" b="1" u="sng" dirty="0"/>
              <a:t>Living things and their habitats (Classification)</a:t>
            </a:r>
          </a:p>
          <a:p>
            <a:r>
              <a:rPr lang="en-GB" sz="1100" i="1" dirty="0">
                <a:latin typeface="+mj-lt"/>
              </a:rPr>
              <a:t>Pupils will  be learning to: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describe how living things are classified into broad groups according to common observable characteristics and based on similarities and differences, including micro-organisms, plants and animals.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give reasons for classifying plants and animals based on specific characteristics.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D5AC948-C2FC-4E39-841D-EDF815782485}"/>
              </a:ext>
            </a:extLst>
          </p:cNvPr>
          <p:cNvSpPr txBox="1"/>
          <p:nvPr/>
        </p:nvSpPr>
        <p:spPr>
          <a:xfrm>
            <a:off x="5801481" y="2480536"/>
            <a:ext cx="1363925" cy="1077218"/>
          </a:xfrm>
          <a:prstGeom prst="rect">
            <a:avLst/>
          </a:prstGeom>
          <a:solidFill>
            <a:srgbClr val="7030A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u="sng" dirty="0">
                <a:solidFill>
                  <a:schemeClr val="bg1"/>
                </a:solidFill>
              </a:rPr>
              <a:t>Memorable Experience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</a:p>
          <a:p>
            <a:pPr algn="ctr"/>
            <a:endParaRPr lang="en-GB" sz="1200" dirty="0">
              <a:solidFill>
                <a:schemeClr val="bg1"/>
              </a:solidFill>
            </a:endParaRPr>
          </a:p>
          <a:p>
            <a:pPr algn="ctr"/>
            <a:r>
              <a:rPr lang="en-GB" sz="1200" dirty="0">
                <a:solidFill>
                  <a:schemeClr val="bg1"/>
                </a:solidFill>
                <a:latin typeface="Twinkl Cursive Looped" panose="02000000000000000000" pitchFamily="2" charset="0"/>
              </a:rPr>
              <a:t>Victorian experience day 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AF32B2E-2F58-4E14-AF5E-A103C5676332}"/>
              </a:ext>
            </a:extLst>
          </p:cNvPr>
          <p:cNvSpPr txBox="1"/>
          <p:nvPr/>
        </p:nvSpPr>
        <p:spPr>
          <a:xfrm>
            <a:off x="4896513" y="5427590"/>
            <a:ext cx="1470695" cy="692497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/>
              <a:t>PE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Real PE Scheme.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Dance </a:t>
            </a:r>
            <a:r>
              <a:rPr lang="en-GB" sz="1100" b="1" u="sng" dirty="0"/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350221-18F7-4C50-AEDF-991FDFF0F5EF}"/>
              </a:ext>
            </a:extLst>
          </p:cNvPr>
          <p:cNvSpPr txBox="1"/>
          <p:nvPr/>
        </p:nvSpPr>
        <p:spPr>
          <a:xfrm>
            <a:off x="141668" y="5406898"/>
            <a:ext cx="2761330" cy="1327992"/>
          </a:xfrm>
          <a:prstGeom prst="rect">
            <a:avLst/>
          </a:prstGeom>
          <a:solidFill>
            <a:srgbClr val="CCB1A4">
              <a:alpha val="98039"/>
            </a:srgb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/>
              <a:t>Religious Education</a:t>
            </a:r>
          </a:p>
          <a:p>
            <a:pPr>
              <a:lnSpc>
                <a:spcPct val="150000"/>
              </a:lnSpc>
            </a:pPr>
            <a:r>
              <a:rPr lang="en-GB" sz="1100" b="1" u="sng" dirty="0"/>
              <a:t>Religion-Christianity</a:t>
            </a:r>
          </a:p>
          <a:p>
            <a:pPr>
              <a:lnSpc>
                <a:spcPct val="150000"/>
              </a:lnSpc>
            </a:pPr>
            <a:r>
              <a:rPr lang="en-GB" sz="1100" u="sng" dirty="0">
                <a:latin typeface="+mj-lt"/>
              </a:rPr>
              <a:t>Theme</a:t>
            </a:r>
            <a:r>
              <a:rPr lang="en-GB" sz="1100" dirty="0">
                <a:latin typeface="+mj-lt"/>
              </a:rPr>
              <a:t>: Easter</a:t>
            </a:r>
          </a:p>
          <a:p>
            <a:pPr>
              <a:lnSpc>
                <a:spcPct val="150000"/>
              </a:lnSpc>
            </a:pPr>
            <a:r>
              <a:rPr lang="en-GB" sz="1100" u="sng" dirty="0">
                <a:latin typeface="+mj-lt"/>
              </a:rPr>
              <a:t>Key Question</a:t>
            </a:r>
            <a:r>
              <a:rPr lang="en-GB" sz="1100" dirty="0">
                <a:latin typeface="+mj-lt"/>
              </a:rPr>
              <a:t>: </a:t>
            </a:r>
            <a:r>
              <a:rPr lang="en-US" sz="1100" dirty="0">
                <a:latin typeface="+mj-lt"/>
              </a:rPr>
              <a:t>Is Christianity still a strong religion 2000 years after Jesus was on Earth?</a:t>
            </a:r>
            <a:endParaRPr lang="en-GB" sz="1100" dirty="0">
              <a:latin typeface="+mj-lt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0C3A2B9-6C23-4088-9217-DD116FB7BE02}"/>
              </a:ext>
            </a:extLst>
          </p:cNvPr>
          <p:cNvSpPr txBox="1"/>
          <p:nvPr/>
        </p:nvSpPr>
        <p:spPr>
          <a:xfrm>
            <a:off x="5310915" y="3692882"/>
            <a:ext cx="6725009" cy="1631216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u="sng" dirty="0"/>
              <a:t>PSHRE (Personal, Social, Health, Relationships and Economic Education) -Being Me in my World</a:t>
            </a:r>
          </a:p>
          <a:p>
            <a:r>
              <a:rPr lang="en-GB" sz="1100" i="1" dirty="0">
                <a:latin typeface="+mj-lt"/>
              </a:rPr>
              <a:t>In this unit pupils will be taught to: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+mj-lt"/>
              </a:rPr>
              <a:t>Take responsibility for their health and wellbeing.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+mj-lt"/>
              </a:rPr>
              <a:t>Know about different types of drugs and their effects on thee body.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+mj-lt"/>
              </a:rPr>
              <a:t>Understand exploitation.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+mj-lt"/>
              </a:rPr>
              <a:t>Know the risks involved with joining gangs.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+mj-lt"/>
              </a:rPr>
              <a:t>Know what it means to be emotionally well and to explore people’s attitudes towards health and illness.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+mj-lt"/>
              </a:rPr>
              <a:t>Recognise stress and the triggers that cause it.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+mj-lt"/>
              </a:rPr>
              <a:t>Understand how stress can cause alcohol and drug misuse.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6B4B831-0774-4B6C-BF10-2BB373D08D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1482" y="74123"/>
            <a:ext cx="1363925" cy="1290494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AEBE1A7A-A35A-4898-9150-09C369AEAB78}"/>
              </a:ext>
            </a:extLst>
          </p:cNvPr>
          <p:cNvSpPr txBox="1"/>
          <p:nvPr/>
        </p:nvSpPr>
        <p:spPr>
          <a:xfrm>
            <a:off x="184337" y="4044379"/>
            <a:ext cx="781241" cy="305604"/>
          </a:xfrm>
          <a:prstGeom prst="rect">
            <a:avLst/>
          </a:prstGeom>
          <a:solidFill>
            <a:srgbClr val="CCFF33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/>
              <a:t>Music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6D5CF42-01B2-45D5-813E-E1E193543B59}"/>
              </a:ext>
            </a:extLst>
          </p:cNvPr>
          <p:cNvSpPr txBox="1"/>
          <p:nvPr/>
        </p:nvSpPr>
        <p:spPr>
          <a:xfrm>
            <a:off x="4927238" y="6274834"/>
            <a:ext cx="1470695" cy="523220"/>
          </a:xfrm>
          <a:prstGeom prst="rect">
            <a:avLst/>
          </a:prstGeom>
          <a:solidFill>
            <a:srgbClr val="BEF6FE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/>
              <a:t>Computing</a:t>
            </a:r>
          </a:p>
          <a:p>
            <a:pPr algn="ctr"/>
            <a:r>
              <a:rPr lang="en-GB" sz="1100" dirty="0"/>
              <a:t>Blogging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481B38B-414A-4889-8430-BC1D2C9C19F5}"/>
              </a:ext>
            </a:extLst>
          </p:cNvPr>
          <p:cNvSpPr txBox="1"/>
          <p:nvPr/>
        </p:nvSpPr>
        <p:spPr>
          <a:xfrm>
            <a:off x="1180730" y="4041107"/>
            <a:ext cx="635300" cy="2769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/>
              <a:t>French</a:t>
            </a:r>
          </a:p>
        </p:txBody>
      </p:sp>
    </p:spTree>
    <p:extLst>
      <p:ext uri="{BB962C8B-B14F-4D97-AF65-F5344CB8AC3E}">
        <p14:creationId xmlns:p14="http://schemas.microsoft.com/office/powerpoint/2010/main" val="2956312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3531</TotalTime>
  <Words>527</Words>
  <Application>Microsoft Office PowerPoint</Application>
  <PresentationFormat>Widescreen</PresentationFormat>
  <Paragraphs>76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Twinkl Cursive Looped</vt:lpstr>
      <vt:lpstr>Twinkl Cursive Unlooped Thin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LMachingauta</dc:creator>
  <cp:lastModifiedBy>Suhaymah Mehdi</cp:lastModifiedBy>
  <cp:revision>54</cp:revision>
  <dcterms:created xsi:type="dcterms:W3CDTF">2021-09-05T11:03:29Z</dcterms:created>
  <dcterms:modified xsi:type="dcterms:W3CDTF">2023-02-20T01:36:34Z</dcterms:modified>
</cp:coreProperties>
</file>